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8"/>
  </p:notesMasterIdLst>
  <p:handoutMasterIdLst>
    <p:handoutMasterId r:id="rId19"/>
  </p:handoutMasterIdLst>
  <p:sldIdLst>
    <p:sldId id="256" r:id="rId3"/>
    <p:sldId id="257" r:id="rId4"/>
    <p:sldId id="314" r:id="rId5"/>
    <p:sldId id="290" r:id="rId6"/>
    <p:sldId id="306" r:id="rId7"/>
    <p:sldId id="319" r:id="rId8"/>
    <p:sldId id="320" r:id="rId9"/>
    <p:sldId id="321" r:id="rId10"/>
    <p:sldId id="315" r:id="rId11"/>
    <p:sldId id="316" r:id="rId12"/>
    <p:sldId id="317" r:id="rId13"/>
    <p:sldId id="318" r:id="rId14"/>
    <p:sldId id="289" r:id="rId15"/>
    <p:sldId id="281" r:id="rId16"/>
    <p:sldId id="308" r:id="rId1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9947" autoAdjust="0"/>
    <p:restoredTop sz="89714" autoAdjust="0"/>
  </p:normalViewPr>
  <p:slideViewPr>
    <p:cSldViewPr>
      <p:cViewPr>
        <p:scale>
          <a:sx n="100" d="100"/>
          <a:sy n="100" d="100"/>
        </p:scale>
        <p:origin x="-972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975" cy="496547"/>
          </a:xfrm>
          <a:prstGeom prst="rect">
            <a:avLst/>
          </a:prstGeom>
        </p:spPr>
        <p:txBody>
          <a:bodyPr vert="horz" lIns="61420" tIns="30710" rIns="61420" bIns="30710" rtlCol="0"/>
          <a:lstStyle>
            <a:lvl1pPr algn="l">
              <a:defRPr sz="8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50645" y="0"/>
            <a:ext cx="2945975" cy="496547"/>
          </a:xfrm>
          <a:prstGeom prst="rect">
            <a:avLst/>
          </a:prstGeom>
        </p:spPr>
        <p:txBody>
          <a:bodyPr vert="horz" lIns="61420" tIns="30710" rIns="61420" bIns="30710" rtlCol="0"/>
          <a:lstStyle>
            <a:lvl1pPr algn="r">
              <a:defRPr sz="800"/>
            </a:lvl1pPr>
          </a:lstStyle>
          <a:p>
            <a:fld id="{58FDAABB-553B-49FA-BA17-0F25EB4B812D}" type="datetimeFigureOut">
              <a:rPr lang="da-DK" smtClean="0"/>
              <a:t>08-03-2017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1" y="9429017"/>
            <a:ext cx="2945975" cy="495472"/>
          </a:xfrm>
          <a:prstGeom prst="rect">
            <a:avLst/>
          </a:prstGeom>
        </p:spPr>
        <p:txBody>
          <a:bodyPr vert="horz" lIns="61420" tIns="30710" rIns="61420" bIns="30710" rtlCol="0" anchor="b"/>
          <a:lstStyle>
            <a:lvl1pPr algn="l">
              <a:defRPr sz="8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50645" y="9429017"/>
            <a:ext cx="2945975" cy="495472"/>
          </a:xfrm>
          <a:prstGeom prst="rect">
            <a:avLst/>
          </a:prstGeom>
        </p:spPr>
        <p:txBody>
          <a:bodyPr vert="horz" lIns="61420" tIns="30710" rIns="61420" bIns="30710" rtlCol="0" anchor="b"/>
          <a:lstStyle>
            <a:lvl1pPr algn="r">
              <a:defRPr sz="800"/>
            </a:lvl1pPr>
          </a:lstStyle>
          <a:p>
            <a:fld id="{0F4F43C6-F57F-4AB0-9DB6-55807924C58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32315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5557" tIns="47779" rIns="95557" bIns="47779" rtlCol="0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5557" tIns="47779" rIns="95557" bIns="47779" rtlCol="0"/>
          <a:lstStyle>
            <a:lvl1pPr algn="r">
              <a:defRPr sz="1300"/>
            </a:lvl1pPr>
          </a:lstStyle>
          <a:p>
            <a:fld id="{A78EBAC2-A56F-4832-9C68-D7CA1868A7EF}" type="datetimeFigureOut">
              <a:rPr lang="da-DK" smtClean="0"/>
              <a:t>08-03-2017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7" tIns="47779" rIns="95557" bIns="47779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5557" tIns="47779" rIns="95557" bIns="47779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5557" tIns="47779" rIns="95557" bIns="47779" rtlCol="0" anchor="b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5557" tIns="47779" rIns="95557" bIns="47779" rtlCol="0" anchor="b"/>
          <a:lstStyle>
            <a:lvl1pPr algn="r">
              <a:defRPr sz="1300"/>
            </a:lvl1pPr>
          </a:lstStyle>
          <a:p>
            <a:fld id="{F87A3D54-C8D1-4D9D-9F31-E91EFBFC6C0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57618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A3D54-C8D1-4D9D-9F31-E91EFBFC6C06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362814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A3D54-C8D1-4D9D-9F31-E91EFBFC6C06}" type="slidenum">
              <a:rPr lang="da-DK" smtClean="0"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810335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A3D54-C8D1-4D9D-9F31-E91EFBFC6C06}" type="slidenum">
              <a:rPr lang="da-DK" smtClean="0"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810335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A3D54-C8D1-4D9D-9F31-E91EFBFC6C06}" type="slidenum">
              <a:rPr lang="da-DK" smtClean="0"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810335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A3D54-C8D1-4D9D-9F31-E91EFBFC6C06}" type="slidenum">
              <a:rPr lang="da-DK" smtClean="0"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810335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endParaRPr lang="da-DK" sz="1400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A3D54-C8D1-4D9D-9F31-E91EFBFC6C06}" type="slidenum">
              <a:rPr lang="da-DK" smtClean="0"/>
              <a:t>14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555190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A3D54-C8D1-4D9D-9F31-E91EFBFC6C06}" type="slidenum">
              <a:rPr lang="da-DK" smtClean="0"/>
              <a:t>15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502450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9171" indent="-179171">
              <a:buFont typeface="Arial" pitchFamily="34" charset="0"/>
              <a:buChar char="•"/>
            </a:pPr>
            <a:r>
              <a:rPr lang="da-DK" sz="1200" dirty="0" smtClean="0"/>
              <a:t>Godaften og velkommen. Jeg hedder Niels Grann, og er formand for Vandrådet. Je</a:t>
            </a:r>
            <a:r>
              <a:rPr lang="da-DK" sz="1200" baseline="0" dirty="0" smtClean="0"/>
              <a:t>g vil gerne præsentere resten af bestyrelsen, så I også får sat ansigt på dem.</a:t>
            </a:r>
            <a:endParaRPr lang="da-DK" sz="1200" dirty="0" smtClean="0"/>
          </a:p>
          <a:p>
            <a:pPr marL="179171" indent="-179171" defTabSz="614202">
              <a:buFont typeface="Arial" pitchFamily="34" charset="0"/>
              <a:buChar char="•"/>
              <a:defRPr/>
            </a:pPr>
            <a:r>
              <a:rPr lang="da-DK" sz="1200" dirty="0"/>
              <a:t>Inden </a:t>
            </a:r>
            <a:r>
              <a:rPr lang="da-DK" sz="1200" dirty="0" smtClean="0"/>
              <a:t>vi går </a:t>
            </a:r>
            <a:r>
              <a:rPr lang="da-DK" sz="1200" dirty="0"/>
              <a:t>i gang, skal vi lige have gjort fremmøde op.</a:t>
            </a:r>
          </a:p>
          <a:p>
            <a:pPr marL="179171" indent="-179171" defTabSz="614202">
              <a:buFont typeface="Arial" pitchFamily="34" charset="0"/>
              <a:buChar char="•"/>
              <a:defRPr/>
            </a:pPr>
            <a:r>
              <a:rPr lang="da-DK" sz="1200" dirty="0"/>
              <a:t>Praktiske oplysning: </a:t>
            </a:r>
            <a:r>
              <a:rPr lang="da-DK" sz="1200" dirty="0" smtClean="0"/>
              <a:t>Toiletter, der er øl,</a:t>
            </a:r>
            <a:r>
              <a:rPr lang="da-DK" sz="1200" baseline="0" dirty="0" smtClean="0"/>
              <a:t> sodavand, kaffe og the på buffet. I pausen kommer der gløgg og æbleskiver.</a:t>
            </a:r>
            <a:endParaRPr lang="da-DK" sz="1200" dirty="0"/>
          </a:p>
          <a:p>
            <a:pPr marL="179171" indent="-179171" defTabSz="614202">
              <a:buFont typeface="Arial" pitchFamily="34" charset="0"/>
              <a:buChar char="•"/>
              <a:defRPr/>
            </a:pPr>
            <a:r>
              <a:rPr lang="da-DK" sz="1200" dirty="0" smtClean="0"/>
              <a:t>Vi har sammensat programmet som i kan se på lærredet.</a:t>
            </a:r>
            <a:endParaRPr lang="da-DK" sz="1200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A3D54-C8D1-4D9D-9F31-E91EFBFC6C06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55519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da-DK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A3D54-C8D1-4D9D-9F31-E91EFBFC6C06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264957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A3D54-C8D1-4D9D-9F31-E91EFBFC6C06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369090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A3D54-C8D1-4D9D-9F31-E91EFBFC6C06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369090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A3D54-C8D1-4D9D-9F31-E91EFBFC6C06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369090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A3D54-C8D1-4D9D-9F31-E91EFBFC6C06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369090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A3D54-C8D1-4D9D-9F31-E91EFBFC6C06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369090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A3D54-C8D1-4D9D-9F31-E91EFBFC6C06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81033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6. december 2012</a:t>
            </a: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Lejre Vandråd</a:t>
            </a:r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11E-DB2E-4EC4-BD6D-55FB6E0A63A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6. december 2012</a:t>
            </a: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Lejre Vandråd</a:t>
            </a:r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11E-DB2E-4EC4-BD6D-55FB6E0A63A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6. december 2012</a:t>
            </a: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Lejre Vandråd</a:t>
            </a:r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11E-DB2E-4EC4-BD6D-55FB6E0A63A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6. december 2012</a:t>
            </a: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Lejre Vandråd</a:t>
            </a:r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11E-DB2E-4EC4-BD6D-55FB6E0A63A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6. december 2012</a:t>
            </a: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Lejre Vandråd</a:t>
            </a:r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11E-DB2E-4EC4-BD6D-55FB6E0A63A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6. december 2012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Lejre Vandråd</a:t>
            </a:r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11E-DB2E-4EC4-BD6D-55FB6E0A63A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6. december 2012</a:t>
            </a:r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Lejre Vandråd</a:t>
            </a:r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11E-DB2E-4EC4-BD6D-55FB6E0A63A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6. december 2012</a:t>
            </a:r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Lejre Vandråd</a:t>
            </a:r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11E-DB2E-4EC4-BD6D-55FB6E0A63A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6. december 2012</a:t>
            </a:r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Lejre Vandråd</a:t>
            </a:r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11E-DB2E-4EC4-BD6D-55FB6E0A63A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6. december 2012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Lejre Vandråd</a:t>
            </a:r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11E-DB2E-4EC4-BD6D-55FB6E0A63A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6. december 2012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Lejre Vandråd</a:t>
            </a:r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11E-DB2E-4EC4-BD6D-55FB6E0A63A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Photocopy trans="50000" detail="0"/>
                    </a14:imgEffect>
                    <a14:imgEffect>
                      <a14:colorTemperature colorTemp="6375"/>
                    </a14:imgEffect>
                  </a14:imgLayer>
                </a14:imgProps>
              </a:ext>
            </a:extLst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r>
              <a:rPr lang="da-DK" smtClean="0"/>
              <a:t>6. december 2012</a:t>
            </a: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r>
              <a:rPr lang="da-DK" smtClean="0"/>
              <a:t>Lejre Vandråd</a:t>
            </a:r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849B911E-DB2E-4EC4-BD6D-55FB6E0A63A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glow rad="63500">
              <a:schemeClr val="accent5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jrevandraad.dk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post@lejrevandraad.dk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901" y="2636912"/>
            <a:ext cx="7696472" cy="3384376"/>
          </a:xfrm>
        </p:spPr>
        <p:txBody>
          <a:bodyPr anchor="ctr">
            <a:noAutofit/>
          </a:bodyPr>
          <a:lstStyle/>
          <a:p>
            <a:r>
              <a:rPr lang="da-DK" sz="4400" dirty="0" smtClean="0">
                <a:solidFill>
                  <a:schemeClr val="tx1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Temaaften om</a:t>
            </a:r>
            <a:br>
              <a:rPr lang="da-DK" sz="4400" dirty="0" smtClean="0">
                <a:solidFill>
                  <a:schemeClr val="tx1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da-DK" sz="4400" dirty="0" smtClean="0">
                <a:solidFill>
                  <a:schemeClr val="tx1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tilbagestrømssikring og </a:t>
            </a:r>
            <a:r>
              <a:rPr lang="da-DK" sz="4400" dirty="0">
                <a:solidFill>
                  <a:schemeClr val="tx1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lækagesøgning </a:t>
            </a:r>
            <a:endParaRPr lang="en-US" sz="4400" dirty="0">
              <a:solidFill>
                <a:schemeClr val="tx1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6. december 2012</a:t>
            </a:r>
            <a:endParaRPr lang="da-DK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Lejre Vandråd</a:t>
            </a:r>
            <a:endParaRPr lang="da-DK" dirty="0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11E-DB2E-4EC4-BD6D-55FB6E0A63A2}" type="slidenum">
              <a:rPr lang="da-DK" smtClean="0"/>
              <a:pPr/>
              <a:t>1</a:t>
            </a:fld>
            <a:endParaRPr lang="da-DK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835968" y="1094879"/>
            <a:ext cx="7772400" cy="1470025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7500" dirty="0" smtClean="0"/>
              <a:t>Lejre Vandråd</a:t>
            </a:r>
            <a:endParaRPr lang="en-US" sz="75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Hjemmesiden</a:t>
            </a:r>
            <a:r>
              <a:rPr lang="da-DK" sz="2400" dirty="0" smtClean="0"/>
              <a:t> (2/4)</a:t>
            </a:r>
            <a:endParaRPr lang="da-DK" sz="2400" dirty="0"/>
          </a:p>
        </p:txBody>
      </p:sp>
      <p:sp>
        <p:nvSpPr>
          <p:cNvPr id="9" name="Pladsholder til indhold 8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 anchor="t" anchorCtr="0">
            <a:normAutofit/>
          </a:bodyPr>
          <a:lstStyle/>
          <a:p>
            <a:pPr marL="0" indent="0">
              <a:buSzPct val="75000"/>
              <a:buNone/>
            </a:pPr>
            <a:endParaRPr lang="da-DK" sz="2400" dirty="0" smtClean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6. december 2012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Lejre Vandråd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11E-DB2E-4EC4-BD6D-55FB6E0A63A2}" type="slidenum">
              <a:rPr lang="da-DK" smtClean="0"/>
              <a:pPr/>
              <a:t>10</a:t>
            </a:fld>
            <a:endParaRPr lang="da-DK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567"/>
          <a:stretch/>
        </p:blipFill>
        <p:spPr bwMode="auto">
          <a:xfrm>
            <a:off x="404813" y="1638300"/>
            <a:ext cx="8381447" cy="4166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3852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Hjemmesiden</a:t>
            </a:r>
            <a:r>
              <a:rPr lang="da-DK" sz="2400" dirty="0" smtClean="0"/>
              <a:t> (3/4)</a:t>
            </a:r>
            <a:endParaRPr lang="da-DK" sz="2400" dirty="0"/>
          </a:p>
        </p:txBody>
      </p:sp>
      <p:sp>
        <p:nvSpPr>
          <p:cNvPr id="9" name="Pladsholder til indhold 8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 anchor="t" anchorCtr="0">
            <a:normAutofit/>
          </a:bodyPr>
          <a:lstStyle/>
          <a:p>
            <a:pPr marL="0" indent="0">
              <a:buSzPct val="75000"/>
              <a:buNone/>
            </a:pPr>
            <a:endParaRPr lang="da-DK" sz="2400" dirty="0" smtClean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6. december 2012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Lejre Vandråd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11E-DB2E-4EC4-BD6D-55FB6E0A63A2}" type="slidenum">
              <a:rPr lang="da-DK" smtClean="0"/>
              <a:pPr/>
              <a:t>11</a:t>
            </a:fld>
            <a:endParaRPr lang="da-DK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56792"/>
            <a:ext cx="7840448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56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Hjemmesiden</a:t>
            </a:r>
            <a:r>
              <a:rPr lang="da-DK" sz="2400" dirty="0" smtClean="0"/>
              <a:t> (4/4)</a:t>
            </a:r>
            <a:endParaRPr lang="da-DK" sz="2400" dirty="0"/>
          </a:p>
        </p:txBody>
      </p:sp>
      <p:sp>
        <p:nvSpPr>
          <p:cNvPr id="9" name="Pladsholder til indhold 8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 anchor="t" anchorCtr="0">
            <a:normAutofit/>
          </a:bodyPr>
          <a:lstStyle/>
          <a:p>
            <a:pPr marL="0" indent="0">
              <a:buSzPct val="75000"/>
              <a:buNone/>
            </a:pPr>
            <a:endParaRPr lang="da-DK" sz="2400" dirty="0" smtClean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6. december 2012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Lejre Vandråd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11E-DB2E-4EC4-BD6D-55FB6E0A63A2}" type="slidenum">
              <a:rPr lang="da-DK" smtClean="0"/>
              <a:pPr/>
              <a:t>12</a:t>
            </a:fld>
            <a:endParaRPr lang="da-DK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37406"/>
            <a:ext cx="8064896" cy="4655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8621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Kommende aktiviteter</a:t>
            </a:r>
            <a:endParaRPr lang="da-DK" dirty="0"/>
          </a:p>
        </p:txBody>
      </p:sp>
      <p:sp>
        <p:nvSpPr>
          <p:cNvPr id="9" name="Pladsholder til indhold 8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 anchor="t" anchorCtr="0">
            <a:normAutofit/>
          </a:bodyPr>
          <a:lstStyle/>
          <a:p>
            <a:pPr marL="0" indent="0" algn="ctr">
              <a:buNone/>
            </a:pPr>
            <a:endParaRPr lang="da-DK" dirty="0" smtClean="0"/>
          </a:p>
          <a:p>
            <a:pPr marL="0" indent="0" algn="ctr">
              <a:buNone/>
            </a:pPr>
            <a:r>
              <a:rPr lang="da-DK" dirty="0" smtClean="0"/>
              <a:t>Der påtænkes afholdt en temaaften i starten af </a:t>
            </a:r>
            <a:r>
              <a:rPr lang="da-DK" b="1" dirty="0" smtClean="0"/>
              <a:t>februar (uge 6)</a:t>
            </a:r>
            <a:r>
              <a:rPr lang="da-DK" dirty="0" smtClean="0"/>
              <a:t> om emnerne:</a:t>
            </a:r>
          </a:p>
          <a:p>
            <a:pPr marL="0" indent="0" algn="ctr">
              <a:buNone/>
            </a:pPr>
            <a:r>
              <a:rPr lang="da-DK" dirty="0" smtClean="0"/>
              <a:t>Tvangsauktioner, dødsboer, lukkeproblematikker ved manglende betaling, skattepligt ifm. honorering af bestyrelsen, takstblade og beskyttelseszoner.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6. december 2012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Lejre Vandråd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11E-DB2E-4EC4-BD6D-55FB6E0A63A2}" type="slidenum">
              <a:rPr lang="da-DK" smtClean="0"/>
              <a:pPr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86627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Afrunding</a:t>
            </a:r>
            <a:endParaRPr lang="da-DK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SzPct val="75000"/>
              <a:buNone/>
            </a:pPr>
            <a:endParaRPr lang="da-DK" dirty="0" smtClean="0"/>
          </a:p>
          <a:p>
            <a:pPr marL="0" indent="0" algn="ctr">
              <a:buSzPct val="75000"/>
              <a:buNone/>
            </a:pPr>
            <a:r>
              <a:rPr lang="da-DK" dirty="0" smtClean="0"/>
              <a:t>Er </a:t>
            </a:r>
            <a:r>
              <a:rPr lang="da-DK" dirty="0"/>
              <a:t>der nogen afsluttende spørgsmål eller </a:t>
            </a:r>
            <a:r>
              <a:rPr lang="da-DK" dirty="0" smtClean="0"/>
              <a:t>kommentar?</a:t>
            </a:r>
            <a:endParaRPr lang="da-DK" dirty="0"/>
          </a:p>
          <a:p>
            <a:pPr marL="0" indent="0" algn="ctr">
              <a:buSzPct val="75000"/>
              <a:buNone/>
            </a:pPr>
            <a:endParaRPr lang="da-DK" dirty="0" smtClean="0"/>
          </a:p>
          <a:p>
            <a:pPr marL="0" indent="0" algn="ctr">
              <a:buSzPct val="75000"/>
              <a:buNone/>
            </a:pPr>
            <a:r>
              <a:rPr lang="da-DK" dirty="0" smtClean="0"/>
              <a:t>Ris og ros til aftenens </a:t>
            </a:r>
            <a:r>
              <a:rPr lang="da-DK" dirty="0"/>
              <a:t>program og forløb</a:t>
            </a:r>
            <a:r>
              <a:rPr lang="da-DK" dirty="0" smtClean="0"/>
              <a:t>?</a:t>
            </a:r>
          </a:p>
          <a:p>
            <a:pPr marL="0" indent="0" algn="ctr">
              <a:buSzPct val="75000"/>
              <a:buNone/>
            </a:pPr>
            <a:r>
              <a:rPr lang="da-DK" sz="2800" dirty="0" smtClean="0"/>
              <a:t>(emnerne, indlægsholderne,</a:t>
            </a:r>
            <a:br>
              <a:rPr lang="da-DK" sz="2800" dirty="0" smtClean="0"/>
            </a:br>
            <a:r>
              <a:rPr lang="da-DK" sz="2800" dirty="0" smtClean="0"/>
              <a:t>længden, aftenen i helhed)</a:t>
            </a:r>
            <a:endParaRPr lang="da-DK" sz="2800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6. december 2012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Lejre Vandråd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11E-DB2E-4EC4-BD6D-55FB6E0A63A2}" type="slidenum">
              <a:rPr lang="da-DK" smtClean="0"/>
              <a:pPr/>
              <a:t>14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43350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1470025"/>
          </a:xfrm>
          <a:ln>
            <a:noFill/>
          </a:ln>
        </p:spPr>
        <p:txBody>
          <a:bodyPr>
            <a:noAutofit/>
          </a:bodyPr>
          <a:lstStyle/>
          <a:p>
            <a:r>
              <a:rPr lang="da-DK" sz="10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Tak for i aften</a:t>
            </a:r>
            <a:endParaRPr lang="da-DK" sz="100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6. december 2012</a:t>
            </a: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Lejre Vandråd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11E-DB2E-4EC4-BD6D-55FB6E0A63A2}" type="slidenum">
              <a:rPr lang="da-DK" smtClean="0"/>
              <a:pPr/>
              <a:t>15</a:t>
            </a:fld>
            <a:endParaRPr lang="da-DK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688032" y="2823071"/>
            <a:ext cx="7772400" cy="1037977"/>
          </a:xfrm>
          <a:prstGeom prst="rect">
            <a:avLst/>
          </a:prstGeom>
          <a:ln>
            <a:noFill/>
          </a:ln>
          <a:effectLst>
            <a:glow rad="63500">
              <a:schemeClr val="accent5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da-DK" sz="5000" dirty="0" smtClean="0">
                <a:hlinkClick r:id="rId3"/>
              </a:rPr>
              <a:t>www.lejrevandraad.dk</a:t>
            </a:r>
            <a:endParaRPr lang="da-DK" sz="5000" dirty="0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683568" y="4293097"/>
            <a:ext cx="7772400" cy="1008112"/>
          </a:xfrm>
          <a:prstGeom prst="rect">
            <a:avLst/>
          </a:prstGeom>
          <a:ln>
            <a:noFill/>
          </a:ln>
          <a:effectLst>
            <a:glow rad="63500">
              <a:schemeClr val="accent5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da-DK" sz="5000" dirty="0">
                <a:hlinkClick r:id="rId4"/>
              </a:rPr>
              <a:t>post@lejrevandraad.dk</a:t>
            </a:r>
            <a:r>
              <a:rPr lang="da-DK" sz="5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42112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Dagsorden</a:t>
            </a:r>
            <a:endParaRPr lang="da-DK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Autofit/>
          </a:bodyPr>
          <a:lstStyle/>
          <a:p>
            <a:pPr marL="895350" indent="-895350">
              <a:spcBef>
                <a:spcPts val="300"/>
              </a:spcBef>
              <a:buSzPct val="75000"/>
              <a:buNone/>
              <a:tabLst>
                <a:tab pos="895350" algn="l"/>
              </a:tabLst>
            </a:pPr>
            <a:r>
              <a:rPr lang="da-DK" sz="2400" dirty="0" smtClean="0"/>
              <a:t>19.00	Der </a:t>
            </a:r>
            <a:r>
              <a:rPr lang="da-DK" sz="2400" dirty="0"/>
              <a:t>bydes velkommen</a:t>
            </a:r>
          </a:p>
          <a:p>
            <a:pPr marL="895350" indent="-895350">
              <a:spcBef>
                <a:spcPts val="300"/>
              </a:spcBef>
              <a:buSzPct val="75000"/>
              <a:buNone/>
              <a:tabLst>
                <a:tab pos="895350" algn="l"/>
              </a:tabLst>
            </a:pPr>
            <a:r>
              <a:rPr lang="da-DK" sz="2400" dirty="0" smtClean="0"/>
              <a:t>19.05	</a:t>
            </a:r>
            <a:r>
              <a:rPr lang="da-DK" sz="2400" b="1" dirty="0" smtClean="0"/>
              <a:t>Leon Buhl </a:t>
            </a:r>
            <a:r>
              <a:rPr lang="da-DK" sz="2400" dirty="0" smtClean="0"/>
              <a:t>fra Teknologisk Institut fortæller </a:t>
            </a:r>
            <a:r>
              <a:rPr lang="da-DK" sz="2400" dirty="0"/>
              <a:t>om tilbagestrømssikring</a:t>
            </a:r>
          </a:p>
          <a:p>
            <a:pPr marL="895350" indent="-895350">
              <a:spcBef>
                <a:spcPts val="300"/>
              </a:spcBef>
              <a:buSzPct val="75000"/>
              <a:buNone/>
              <a:tabLst>
                <a:tab pos="895350" algn="l"/>
              </a:tabLst>
            </a:pPr>
            <a:r>
              <a:rPr lang="da-DK" sz="2400" dirty="0" smtClean="0"/>
              <a:t>20.15	Pause</a:t>
            </a:r>
            <a:endParaRPr lang="da-DK" sz="2400" dirty="0"/>
          </a:p>
          <a:p>
            <a:pPr marL="895350" indent="-895350">
              <a:spcBef>
                <a:spcPts val="300"/>
              </a:spcBef>
              <a:buSzPct val="75000"/>
              <a:buNone/>
              <a:tabLst>
                <a:tab pos="895350" algn="l"/>
              </a:tabLst>
            </a:pPr>
            <a:r>
              <a:rPr lang="da-DK" sz="2400" dirty="0" smtClean="0"/>
              <a:t>20.35	</a:t>
            </a:r>
            <a:r>
              <a:rPr lang="da-DK" sz="2400" b="1" dirty="0" smtClean="0"/>
              <a:t>Westy</a:t>
            </a:r>
            <a:r>
              <a:rPr lang="da-DK" sz="2400" dirty="0" smtClean="0"/>
              <a:t> </a:t>
            </a:r>
            <a:r>
              <a:rPr lang="da-DK" sz="2400" dirty="0"/>
              <a:t>fra Leif Koch fortæller om lækagesøgning</a:t>
            </a:r>
          </a:p>
          <a:p>
            <a:pPr marL="895350" indent="-895350">
              <a:spcBef>
                <a:spcPts val="300"/>
              </a:spcBef>
              <a:buSzPct val="75000"/>
              <a:buNone/>
              <a:tabLst>
                <a:tab pos="895350" algn="l"/>
              </a:tabLst>
            </a:pPr>
            <a:r>
              <a:rPr lang="da-DK" sz="2400" dirty="0" smtClean="0"/>
              <a:t>21.45	Status på vandforsyningsplanen</a:t>
            </a:r>
          </a:p>
          <a:p>
            <a:pPr marL="895350" indent="-895350">
              <a:spcBef>
                <a:spcPts val="300"/>
              </a:spcBef>
              <a:buSzPct val="75000"/>
              <a:buNone/>
              <a:tabLst>
                <a:tab pos="895350" algn="l"/>
              </a:tabLst>
            </a:pPr>
            <a:r>
              <a:rPr lang="da-DK" sz="2400" dirty="0" smtClean="0"/>
              <a:t>21.48	Status på vandplaner</a:t>
            </a:r>
          </a:p>
          <a:p>
            <a:pPr marL="895350" indent="-895350">
              <a:spcBef>
                <a:spcPts val="300"/>
              </a:spcBef>
              <a:buSzPct val="75000"/>
              <a:buNone/>
              <a:tabLst>
                <a:tab pos="895350" algn="l"/>
              </a:tabLst>
            </a:pPr>
            <a:r>
              <a:rPr lang="da-DK" sz="2400" smtClean="0"/>
              <a:t>21.52</a:t>
            </a:r>
            <a:r>
              <a:rPr lang="da-DK" sz="2400" dirty="0" smtClean="0"/>
              <a:t>	Gennemgang af Vandrådets hjemmeside</a:t>
            </a:r>
            <a:endParaRPr lang="da-DK" sz="2400" dirty="0"/>
          </a:p>
          <a:p>
            <a:pPr marL="895350" indent="-895350">
              <a:spcBef>
                <a:spcPts val="300"/>
              </a:spcBef>
              <a:buSzPct val="75000"/>
              <a:buNone/>
              <a:tabLst>
                <a:tab pos="895350" algn="l"/>
              </a:tabLst>
            </a:pPr>
            <a:r>
              <a:rPr lang="da-DK" sz="2400" dirty="0" smtClean="0"/>
              <a:t>21.56	Kommende </a:t>
            </a:r>
            <a:r>
              <a:rPr lang="da-DK" sz="2400" dirty="0"/>
              <a:t>aktiviteter &amp; afrunding af aftenens program</a:t>
            </a:r>
          </a:p>
          <a:p>
            <a:pPr marL="895350" indent="-895350">
              <a:spcBef>
                <a:spcPts val="300"/>
              </a:spcBef>
              <a:buSzPct val="75000"/>
              <a:buNone/>
              <a:tabLst>
                <a:tab pos="895350" algn="l"/>
              </a:tabLst>
            </a:pPr>
            <a:r>
              <a:rPr lang="da-DK" sz="2400" dirty="0" smtClean="0"/>
              <a:t>22.00	Tak </a:t>
            </a:r>
            <a:r>
              <a:rPr lang="da-DK" sz="2400" dirty="0"/>
              <a:t>for i aften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6. december 2012</a:t>
            </a: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Lejre Vandråd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11E-DB2E-4EC4-BD6D-55FB6E0A63A2}" type="slidenum">
              <a:rPr lang="da-DK" smtClean="0"/>
              <a:pPr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2560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Tilbagestrømssikring</a:t>
            </a:r>
            <a:endParaRPr lang="da-DK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9" name="Pladsholder til indhold 8"/>
          <p:cNvSpPr>
            <a:spLocks noGrp="1"/>
          </p:cNvSpPr>
          <p:nvPr>
            <p:ph idx="1"/>
          </p:nvPr>
        </p:nvSpPr>
        <p:spPr/>
        <p:txBody>
          <a:bodyPr anchor="t" anchorCtr="0">
            <a:normAutofit/>
          </a:bodyPr>
          <a:lstStyle/>
          <a:p>
            <a:pPr>
              <a:spcBef>
                <a:spcPts val="300"/>
              </a:spcBef>
              <a:buSzPct val="75000"/>
              <a:buFont typeface="Wingdings" pitchFamily="2" charset="2"/>
              <a:buChar char="S"/>
            </a:pPr>
            <a:r>
              <a:rPr lang="da-DK" sz="2400" b="1" dirty="0" smtClean="0"/>
              <a:t>Leon Buhl </a:t>
            </a:r>
            <a:r>
              <a:rPr lang="da-DK" sz="2400" dirty="0" smtClean="0"/>
              <a:t>fra</a:t>
            </a:r>
            <a:r>
              <a:rPr lang="da-DK" sz="2400" b="1" dirty="0" smtClean="0"/>
              <a:t> Teknologisk Institut</a:t>
            </a:r>
            <a:r>
              <a:rPr lang="da-DK" sz="2400" dirty="0" smtClean="0"/>
              <a:t>, vil fortælle om tilbagestrømssikring, og vil bl.a. komme ind på:</a:t>
            </a:r>
          </a:p>
          <a:p>
            <a:pPr lvl="1">
              <a:spcBef>
                <a:spcPts val="300"/>
              </a:spcBef>
              <a:buSzPct val="75000"/>
            </a:pPr>
            <a:r>
              <a:rPr lang="da-DK" sz="2000" dirty="0" smtClean="0"/>
              <a:t>Lovgivning </a:t>
            </a:r>
            <a:r>
              <a:rPr lang="da-DK" sz="2000" dirty="0"/>
              <a:t>og regler</a:t>
            </a:r>
          </a:p>
          <a:p>
            <a:pPr lvl="1">
              <a:spcBef>
                <a:spcPts val="300"/>
              </a:spcBef>
              <a:buSzPct val="75000"/>
            </a:pPr>
            <a:r>
              <a:rPr lang="da-DK" sz="2000" dirty="0" smtClean="0"/>
              <a:t>Hvordan </a:t>
            </a:r>
            <a:r>
              <a:rPr lang="da-DK" sz="2000" dirty="0"/>
              <a:t>kan tilbagestrømning opstå? Årsager og eksempler</a:t>
            </a:r>
          </a:p>
          <a:p>
            <a:pPr lvl="1">
              <a:spcBef>
                <a:spcPts val="300"/>
              </a:spcBef>
              <a:buSzPct val="75000"/>
            </a:pPr>
            <a:r>
              <a:rPr lang="da-DK" sz="2000" dirty="0" smtClean="0"/>
              <a:t>Hvordan </a:t>
            </a:r>
            <a:r>
              <a:rPr lang="da-DK" sz="2000" dirty="0"/>
              <a:t>skal DS/EN 1717 forstås</a:t>
            </a:r>
          </a:p>
          <a:p>
            <a:pPr lvl="1">
              <a:spcBef>
                <a:spcPts val="300"/>
              </a:spcBef>
              <a:buSzPct val="75000"/>
            </a:pPr>
            <a:r>
              <a:rPr lang="da-DK" sz="2000" dirty="0" smtClean="0"/>
              <a:t>Forureningskategorier </a:t>
            </a:r>
            <a:r>
              <a:rPr lang="da-DK" sz="2000" dirty="0"/>
              <a:t>i henhold til DS/EN 1717</a:t>
            </a:r>
          </a:p>
          <a:p>
            <a:pPr lvl="1">
              <a:spcBef>
                <a:spcPts val="300"/>
              </a:spcBef>
              <a:buSzPct val="75000"/>
            </a:pPr>
            <a:r>
              <a:rPr lang="da-DK" sz="2000" dirty="0" smtClean="0"/>
              <a:t>Typer </a:t>
            </a:r>
            <a:r>
              <a:rPr lang="da-DK" sz="2000" dirty="0"/>
              <a:t>af tilbagestrømningssikringer og reglerne for disse</a:t>
            </a:r>
          </a:p>
          <a:p>
            <a:pPr lvl="1">
              <a:spcBef>
                <a:spcPts val="300"/>
              </a:spcBef>
              <a:buSzPct val="75000"/>
            </a:pPr>
            <a:r>
              <a:rPr lang="da-DK" sz="2000" dirty="0" smtClean="0"/>
              <a:t>Sikring </a:t>
            </a:r>
            <a:r>
              <a:rPr lang="da-DK" sz="2000" dirty="0"/>
              <a:t>af hele installationer med særlig risiko (Cases)</a:t>
            </a:r>
          </a:p>
          <a:p>
            <a:pPr>
              <a:spcBef>
                <a:spcPts val="300"/>
              </a:spcBef>
              <a:buSzPct val="75000"/>
            </a:pPr>
            <a:endParaRPr lang="da-DK" sz="2400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6. december 2012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Lejre Vandråd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11E-DB2E-4EC4-BD6D-55FB6E0A63A2}" type="slidenum">
              <a:rPr lang="da-DK" smtClean="0"/>
              <a:pPr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0593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Pladsholder til indhold 8"/>
          <p:cNvSpPr>
            <a:spLocks noGrp="1"/>
          </p:cNvSpPr>
          <p:nvPr>
            <p:ph idx="1"/>
          </p:nvPr>
        </p:nvSpPr>
        <p:spPr/>
        <p:txBody>
          <a:bodyPr anchor="ctr" anchorCtr="0">
            <a:normAutofit/>
          </a:bodyPr>
          <a:lstStyle/>
          <a:p>
            <a:pPr marL="0" indent="0" algn="ctr">
              <a:buNone/>
            </a:pPr>
            <a:r>
              <a:rPr lang="da-DK" sz="9600" dirty="0" smtClean="0"/>
              <a:t>Pause</a:t>
            </a:r>
          </a:p>
          <a:p>
            <a:pPr marL="0" indent="0" algn="ctr">
              <a:buNone/>
            </a:pPr>
            <a:endParaRPr lang="da-DK" sz="9600" dirty="0" smtClean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6. december 2012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Lejre Vandråd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11E-DB2E-4EC4-BD6D-55FB6E0A63A2}" type="slidenum">
              <a:rPr lang="da-DK" smtClean="0"/>
              <a:pPr/>
              <a:t>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81403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Lækagesøgning</a:t>
            </a:r>
            <a:endParaRPr lang="da-DK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9" name="Pladsholder til indhold 8"/>
          <p:cNvSpPr>
            <a:spLocks noGrp="1"/>
          </p:cNvSpPr>
          <p:nvPr>
            <p:ph idx="1"/>
          </p:nvPr>
        </p:nvSpPr>
        <p:spPr/>
        <p:txBody>
          <a:bodyPr anchor="t" anchorCtr="0">
            <a:normAutofit/>
          </a:bodyPr>
          <a:lstStyle/>
          <a:p>
            <a:pPr>
              <a:buSzPct val="75000"/>
              <a:buFont typeface="Wingdings" pitchFamily="2" charset="2"/>
              <a:buChar char=""/>
            </a:pPr>
            <a:r>
              <a:rPr lang="da-DK" sz="2400" b="1" dirty="0" smtClean="0"/>
              <a:t>Westy</a:t>
            </a:r>
            <a:r>
              <a:rPr lang="da-DK" sz="2400" dirty="0" smtClean="0"/>
              <a:t> fra </a:t>
            </a:r>
            <a:r>
              <a:rPr lang="da-DK" sz="2400" b="1" dirty="0" smtClean="0"/>
              <a:t>Leif Koch</a:t>
            </a:r>
            <a:r>
              <a:rPr lang="da-DK" sz="2400" dirty="0" smtClean="0"/>
              <a:t>, vil fortælle om lækagesøgning, og vil bl.a. </a:t>
            </a:r>
            <a:r>
              <a:rPr lang="da-DK" sz="2400" dirty="0"/>
              <a:t>komme ind på:</a:t>
            </a:r>
          </a:p>
          <a:p>
            <a:pPr lvl="1">
              <a:spcBef>
                <a:spcPts val="300"/>
              </a:spcBef>
              <a:buSzPct val="75000"/>
            </a:pPr>
            <a:r>
              <a:rPr lang="da-DK" sz="2000" dirty="0"/>
              <a:t>Metoder til </a:t>
            </a:r>
            <a:r>
              <a:rPr lang="da-DK" sz="2000" dirty="0" err="1"/>
              <a:t>grovlokalisering</a:t>
            </a:r>
            <a:r>
              <a:rPr lang="da-DK" sz="2000" dirty="0"/>
              <a:t> af lækager </a:t>
            </a:r>
          </a:p>
          <a:p>
            <a:pPr lvl="1">
              <a:spcBef>
                <a:spcPts val="300"/>
              </a:spcBef>
              <a:buSzPct val="75000"/>
            </a:pPr>
            <a:r>
              <a:rPr lang="da-DK" sz="2000" dirty="0"/>
              <a:t>Instrumenter og tilslutningsmuligheder </a:t>
            </a:r>
          </a:p>
          <a:p>
            <a:pPr lvl="1">
              <a:spcBef>
                <a:spcPts val="300"/>
              </a:spcBef>
              <a:buSzPct val="75000"/>
            </a:pPr>
            <a:r>
              <a:rPr lang="da-DK" sz="2000" dirty="0"/>
              <a:t>Lækagestøjloggere </a:t>
            </a:r>
          </a:p>
          <a:p>
            <a:pPr lvl="1">
              <a:spcBef>
                <a:spcPts val="300"/>
              </a:spcBef>
              <a:buSzPct val="75000"/>
            </a:pPr>
            <a:r>
              <a:rPr lang="da-DK" sz="2000" dirty="0"/>
              <a:t>Instrumenter til lokalisering af sporgas </a:t>
            </a:r>
          </a:p>
          <a:p>
            <a:pPr lvl="1">
              <a:spcBef>
                <a:spcPts val="300"/>
              </a:spcBef>
              <a:buSzPct val="75000"/>
            </a:pPr>
            <a:r>
              <a:rPr lang="da-DK" sz="2000" dirty="0" err="1"/>
              <a:t>Korrelator</a:t>
            </a:r>
            <a:r>
              <a:rPr lang="da-DK" sz="2000" dirty="0"/>
              <a:t> til finlokalisering af lækager</a:t>
            </a:r>
          </a:p>
          <a:p>
            <a:pPr lvl="1">
              <a:spcBef>
                <a:spcPts val="300"/>
              </a:spcBef>
              <a:buSzPct val="75000"/>
            </a:pPr>
            <a:r>
              <a:rPr lang="da-DK" sz="2000" dirty="0" smtClean="0"/>
              <a:t>Hvor effektiver/sikre er de enkelte metoder</a:t>
            </a:r>
          </a:p>
          <a:p>
            <a:pPr lvl="1">
              <a:spcBef>
                <a:spcPts val="300"/>
              </a:spcBef>
              <a:buSzPct val="75000"/>
            </a:pPr>
            <a:r>
              <a:rPr lang="da-DK" sz="2000" dirty="0" smtClean="0"/>
              <a:t>Forudsætninger for at kunne foretage en vellykket lækagesøgning</a:t>
            </a:r>
          </a:p>
          <a:p>
            <a:pPr lvl="1">
              <a:spcBef>
                <a:spcPts val="300"/>
              </a:spcBef>
              <a:buSzPct val="75000"/>
            </a:pPr>
            <a:r>
              <a:rPr lang="da-DK" sz="2000" dirty="0" smtClean="0"/>
              <a:t>Økonomi</a:t>
            </a:r>
          </a:p>
          <a:p>
            <a:pPr lvl="1">
              <a:spcBef>
                <a:spcPts val="300"/>
              </a:spcBef>
              <a:buSzPct val="75000"/>
            </a:pPr>
            <a:endParaRPr lang="da-DK" sz="2000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6. december 2012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Lejre Vandråd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11E-DB2E-4EC4-BD6D-55FB6E0A63A2}" type="slidenum">
              <a:rPr lang="da-DK" smtClean="0"/>
              <a:pPr/>
              <a:t>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7287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Vandforsyningsplanen</a:t>
            </a:r>
            <a:endParaRPr lang="da-DK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9" name="Pladsholder til indhold 8"/>
          <p:cNvSpPr>
            <a:spLocks noGrp="1"/>
          </p:cNvSpPr>
          <p:nvPr>
            <p:ph idx="1"/>
          </p:nvPr>
        </p:nvSpPr>
        <p:spPr/>
        <p:txBody>
          <a:bodyPr anchor="t" anchorCtr="0">
            <a:normAutofit/>
          </a:bodyPr>
          <a:lstStyle/>
          <a:p>
            <a:pPr>
              <a:buSzPct val="75000"/>
              <a:buFont typeface="Wingdings" pitchFamily="2" charset="2"/>
              <a:buChar char=""/>
            </a:pPr>
            <a:r>
              <a:rPr lang="da-DK" sz="2400" dirty="0" smtClean="0"/>
              <a:t>Udvalgt for Teknik &amp; Miljø havde onsdag den 28. november 2012 vandforsyningsplanen på dagsordenen.</a:t>
            </a:r>
          </a:p>
          <a:p>
            <a:pPr>
              <a:buSzPct val="75000"/>
              <a:buFont typeface="Wingdings" pitchFamily="2" charset="2"/>
              <a:buChar char=""/>
            </a:pPr>
            <a:r>
              <a:rPr lang="da-DK" sz="2400" dirty="0"/>
              <a:t>Udvalget besluttede at den reviderede vandforsyningsplan sendes i fornyet høring i 8 uger fra 15. januar 2013 til 12. marts 2013 og at der holdes et borgermøde om planen.</a:t>
            </a:r>
          </a:p>
          <a:p>
            <a:pPr>
              <a:buSzPct val="75000"/>
              <a:buFont typeface="Wingdings" pitchFamily="2" charset="2"/>
              <a:buChar char=""/>
            </a:pPr>
            <a:endParaRPr lang="da-DK" sz="2400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6. december 2012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Lejre Vandråd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11E-DB2E-4EC4-BD6D-55FB6E0A63A2}" type="slidenum">
              <a:rPr lang="da-DK" smtClean="0"/>
              <a:pPr/>
              <a:t>6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39903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Vandplaner </a:t>
            </a:r>
            <a:r>
              <a:rPr lang="da-DK" sz="24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(1/2)</a:t>
            </a:r>
            <a:endParaRPr lang="da-DK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9" name="Pladsholder til indhold 8"/>
          <p:cNvSpPr>
            <a:spLocks noGrp="1"/>
          </p:cNvSpPr>
          <p:nvPr>
            <p:ph idx="1"/>
          </p:nvPr>
        </p:nvSpPr>
        <p:spPr/>
        <p:txBody>
          <a:bodyPr anchor="t" anchorCtr="0">
            <a:normAutofit lnSpcReduction="10000"/>
          </a:bodyPr>
          <a:lstStyle/>
          <a:p>
            <a:pPr>
              <a:buSzPct val="75000"/>
              <a:buFont typeface="Wingdings" pitchFamily="2" charset="2"/>
              <a:buChar char=""/>
            </a:pPr>
            <a:r>
              <a:rPr lang="da-DK" sz="2400" dirty="0" smtClean="0"/>
              <a:t>Natur- og Miljøklagenævnet har besluttet, at 23 statslige vandplaner er ugyldige, og processen skal gå </a:t>
            </a:r>
            <a:r>
              <a:rPr lang="da-DK" sz="2400" dirty="0"/>
              <a:t>om.</a:t>
            </a:r>
            <a:br>
              <a:rPr lang="da-DK" sz="2400" dirty="0"/>
            </a:br>
            <a:r>
              <a:rPr lang="da-DK" sz="2400" dirty="0"/>
              <a:t>Årsagen til nævnets enstemmige beslutning er, at </a:t>
            </a:r>
            <a:r>
              <a:rPr lang="da-DK" sz="2400" dirty="0" err="1" smtClean="0"/>
              <a:t>hørings-fristen</a:t>
            </a:r>
            <a:r>
              <a:rPr lang="da-DK" sz="2400" dirty="0" smtClean="0"/>
              <a:t> </a:t>
            </a:r>
            <a:r>
              <a:rPr lang="da-DK" sz="2400" dirty="0"/>
              <a:t>på otte dage efter justeringen af de oprindelige planer, var for kort</a:t>
            </a:r>
            <a:r>
              <a:rPr lang="da-DK" sz="2400" dirty="0" smtClean="0"/>
              <a:t>.</a:t>
            </a:r>
          </a:p>
          <a:p>
            <a:pPr>
              <a:buSzPct val="75000"/>
              <a:buFont typeface="Wingdings" pitchFamily="2" charset="2"/>
              <a:buChar char=""/>
            </a:pPr>
            <a:r>
              <a:rPr lang="da-DK" sz="2400" dirty="0"/>
              <a:t>Vandplanerne er en udmøntning af EU's </a:t>
            </a:r>
            <a:r>
              <a:rPr lang="da-DK" sz="2400"/>
              <a:t>såkaldte </a:t>
            </a:r>
            <a:r>
              <a:rPr lang="da-DK" sz="2400" smtClean="0"/>
              <a:t>vandramme-direktiv</a:t>
            </a:r>
            <a:r>
              <a:rPr lang="da-DK" sz="2400" dirty="0"/>
              <a:t>, som Danmark underskrev allerede i 2000. Det kræver, at der skal være god økologisk tilstand i såvel grundvand som i åer, søer og kystnære farvande i 2015</a:t>
            </a:r>
            <a:r>
              <a:rPr lang="da-DK" sz="2400" dirty="0" smtClean="0"/>
              <a:t>.</a:t>
            </a:r>
          </a:p>
          <a:p>
            <a:pPr>
              <a:buSzPct val="75000"/>
              <a:buFont typeface="Wingdings" pitchFamily="2" charset="2"/>
              <a:buChar char=""/>
            </a:pPr>
            <a:r>
              <a:rPr lang="da-DK" sz="2400" dirty="0"/>
              <a:t>Til hver vandplan er der knyttet et indsatsprogram, som beskriver, hvilken indsats og hvilke virkemidler der skal til for at nå de mål, som er opstillet i vandplanerne</a:t>
            </a:r>
            <a:r>
              <a:rPr lang="da-DK" sz="2400" dirty="0" smtClean="0"/>
              <a:t>.</a:t>
            </a:r>
            <a:endParaRPr lang="da-DK" sz="2400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6. december 2012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Lejre Vandråd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11E-DB2E-4EC4-BD6D-55FB6E0A63A2}" type="slidenum">
              <a:rPr lang="da-DK" smtClean="0"/>
              <a:pPr/>
              <a:t>7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19090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Vandplaner </a:t>
            </a:r>
            <a:r>
              <a:rPr lang="da-DK" sz="24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(2/2)</a:t>
            </a:r>
            <a:endParaRPr lang="da-DK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9" name="Pladsholder til indhold 8"/>
          <p:cNvSpPr>
            <a:spLocks noGrp="1"/>
          </p:cNvSpPr>
          <p:nvPr>
            <p:ph idx="1"/>
          </p:nvPr>
        </p:nvSpPr>
        <p:spPr/>
        <p:txBody>
          <a:bodyPr anchor="t" anchorCtr="0">
            <a:normAutofit fontScale="92500" lnSpcReduction="20000"/>
          </a:bodyPr>
          <a:lstStyle/>
          <a:p>
            <a:pPr marL="0" indent="0">
              <a:buSzPct val="75000"/>
              <a:buNone/>
            </a:pPr>
            <a:r>
              <a:rPr lang="da-DK" sz="2400" b="1" dirty="0"/>
              <a:t>Hovedelementerne i vandplanerne:</a:t>
            </a:r>
          </a:p>
          <a:p>
            <a:pPr>
              <a:buSzPct val="75000"/>
              <a:buFont typeface="Wingdings" pitchFamily="2" charset="2"/>
              <a:buChar char=""/>
            </a:pPr>
            <a:r>
              <a:rPr lang="da-DK" sz="2400" dirty="0"/>
              <a:t>Forbedre kvaliteten i op til 5.300 km vandløb ved at forbedre de fysiske forhold i vandløbene</a:t>
            </a:r>
            <a:r>
              <a:rPr lang="da-DK" sz="2400" dirty="0" smtClean="0"/>
              <a:t>.</a:t>
            </a:r>
          </a:p>
          <a:p>
            <a:pPr>
              <a:buSzPct val="75000"/>
              <a:buFont typeface="Wingdings" pitchFamily="2" charset="2"/>
              <a:buChar char=""/>
            </a:pPr>
            <a:r>
              <a:rPr lang="da-DK" sz="2400" dirty="0" smtClean="0"/>
              <a:t>Kvælstofudledningen </a:t>
            </a:r>
            <a:r>
              <a:rPr lang="da-DK" sz="2400" dirty="0"/>
              <a:t>fra landbruget skal reduceres med cirka 9.000 tons frem mod 2015, og derudover vil regeringen fremlægge en køreplan for en reduktion af yderligere minimum 10.000 tons, når Natur- og Landbrugskommissionen har afsluttet sit arbejde</a:t>
            </a:r>
            <a:r>
              <a:rPr lang="da-DK" sz="2400" dirty="0" smtClean="0"/>
              <a:t>.</a:t>
            </a:r>
          </a:p>
          <a:p>
            <a:pPr>
              <a:buSzPct val="75000"/>
              <a:buFont typeface="Wingdings" pitchFamily="2" charset="2"/>
              <a:buChar char=""/>
            </a:pPr>
            <a:r>
              <a:rPr lang="da-DK" sz="2400" dirty="0" smtClean="0"/>
              <a:t>Ved </a:t>
            </a:r>
            <a:r>
              <a:rPr lang="da-DK" sz="2400" dirty="0"/>
              <a:t>at reducere udledningen af fosfor med op til 190 tons får flere danske søer bedre vandkvalitet</a:t>
            </a:r>
            <a:r>
              <a:rPr lang="da-DK" sz="2400" dirty="0" smtClean="0"/>
              <a:t>.</a:t>
            </a:r>
          </a:p>
          <a:p>
            <a:pPr>
              <a:buSzPct val="75000"/>
              <a:buFont typeface="Wingdings" pitchFamily="2" charset="2"/>
              <a:buChar char=""/>
            </a:pPr>
            <a:r>
              <a:rPr lang="da-DK" sz="2400" dirty="0" smtClean="0"/>
              <a:t>Tilstanden </a:t>
            </a:r>
            <a:r>
              <a:rPr lang="da-DK" sz="2400" dirty="0"/>
              <a:t>i vandløb og søer skal forbedres ved at reducere </a:t>
            </a:r>
            <a:r>
              <a:rPr lang="da-DK" sz="2400" dirty="0" err="1" smtClean="0"/>
              <a:t>forure-ning</a:t>
            </a:r>
            <a:r>
              <a:rPr lang="da-DK" sz="2400" dirty="0" smtClean="0"/>
              <a:t> </a:t>
            </a:r>
            <a:r>
              <a:rPr lang="da-DK" sz="2400" dirty="0"/>
              <a:t>fra punktkilder, herunder renseanlæg, </a:t>
            </a:r>
            <a:r>
              <a:rPr lang="da-DK" sz="2400" dirty="0" err="1"/>
              <a:t>regnbetingede</a:t>
            </a:r>
            <a:r>
              <a:rPr lang="da-DK" sz="2400" dirty="0"/>
              <a:t> overløb, spredt bebyggelse og akvakultur</a:t>
            </a:r>
            <a:r>
              <a:rPr lang="da-DK" sz="2400" dirty="0" smtClean="0"/>
              <a:t>.</a:t>
            </a:r>
          </a:p>
          <a:p>
            <a:pPr>
              <a:buSzPct val="75000"/>
              <a:buFont typeface="Wingdings" pitchFamily="2" charset="2"/>
              <a:buChar char=""/>
            </a:pPr>
            <a:r>
              <a:rPr lang="da-DK" sz="2400" dirty="0" smtClean="0"/>
              <a:t>En </a:t>
            </a:r>
            <a:r>
              <a:rPr lang="da-DK" sz="2400" dirty="0"/>
              <a:t>indsats i forbindelse med vandindvindinger skal sikre </a:t>
            </a:r>
            <a:r>
              <a:rPr lang="da-DK" sz="2400" dirty="0" err="1" smtClean="0"/>
              <a:t>tilstrække-lig</a:t>
            </a:r>
            <a:r>
              <a:rPr lang="da-DK" sz="2400" dirty="0" smtClean="0"/>
              <a:t> </a:t>
            </a:r>
            <a:r>
              <a:rPr lang="da-DK" sz="2400" dirty="0"/>
              <a:t>vandføring i vandløb</a:t>
            </a:r>
            <a:r>
              <a:rPr lang="da-DK" sz="2400" dirty="0" smtClean="0"/>
              <a:t>.</a:t>
            </a:r>
          </a:p>
          <a:p>
            <a:pPr>
              <a:buSzPct val="75000"/>
              <a:buFont typeface="Wingdings" pitchFamily="2" charset="2"/>
              <a:buChar char=""/>
            </a:pPr>
            <a:r>
              <a:rPr lang="da-DK" sz="2400" dirty="0" smtClean="0"/>
              <a:t>Kommunerne </a:t>
            </a:r>
            <a:r>
              <a:rPr lang="da-DK" sz="2400" dirty="0"/>
              <a:t>tænker klimatilpasning ind i indsatserne 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6. december 2012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Lejre Vandråd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11E-DB2E-4EC4-BD6D-55FB6E0A63A2}" type="slidenum">
              <a:rPr lang="da-DK" smtClean="0"/>
              <a:pPr/>
              <a:t>8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3284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Hjemmesiden</a:t>
            </a:r>
            <a:r>
              <a:rPr lang="da-DK" sz="2400" dirty="0" smtClean="0"/>
              <a:t> (1/4)</a:t>
            </a:r>
            <a:endParaRPr lang="da-DK" sz="2400" dirty="0"/>
          </a:p>
        </p:txBody>
      </p:sp>
      <p:sp>
        <p:nvSpPr>
          <p:cNvPr id="9" name="Pladsholder til indhold 8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 anchor="t" anchorCtr="0">
            <a:normAutofit/>
          </a:bodyPr>
          <a:lstStyle/>
          <a:p>
            <a:pPr marL="0" indent="0">
              <a:buSzPct val="75000"/>
              <a:buNone/>
            </a:pPr>
            <a:endParaRPr lang="da-DK" sz="2400" dirty="0" smtClean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6. december 2012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Lejre Vandråd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11E-DB2E-4EC4-BD6D-55FB6E0A63A2}" type="slidenum">
              <a:rPr lang="da-DK" smtClean="0"/>
              <a:pPr/>
              <a:t>9</a:t>
            </a:fld>
            <a:endParaRPr lang="da-DK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80"/>
          <a:stretch/>
        </p:blipFill>
        <p:spPr bwMode="auto">
          <a:xfrm>
            <a:off x="528463" y="1700808"/>
            <a:ext cx="8193979" cy="4392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2438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ndråd - PowerPoint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1F13C07-6E6B-4787-B788-130CA197C37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Vandråd - PowerPoint</Template>
  <TotalTime>2015</TotalTime>
  <Words>601</Words>
  <Application>Microsoft Office PowerPoint</Application>
  <PresentationFormat>Skærmshow (4:3)</PresentationFormat>
  <Paragraphs>127</Paragraphs>
  <Slides>15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15</vt:i4>
      </vt:variant>
    </vt:vector>
  </HeadingPairs>
  <TitlesOfParts>
    <vt:vector size="16" baseType="lpstr">
      <vt:lpstr>Vandråd - PowerPoint</vt:lpstr>
      <vt:lpstr>PowerPoint-præsentation</vt:lpstr>
      <vt:lpstr>Dagsorden</vt:lpstr>
      <vt:lpstr>Tilbagestrømssikring</vt:lpstr>
      <vt:lpstr>PowerPoint-præsentation</vt:lpstr>
      <vt:lpstr>Lækagesøgning</vt:lpstr>
      <vt:lpstr>Vandforsyningsplanen</vt:lpstr>
      <vt:lpstr>Vandplaner (1/2)</vt:lpstr>
      <vt:lpstr>Vandplaner (2/2)</vt:lpstr>
      <vt:lpstr>Hjemmesiden (1/4)</vt:lpstr>
      <vt:lpstr>Hjemmesiden (2/4)</vt:lpstr>
      <vt:lpstr>Hjemmesiden (3/4)</vt:lpstr>
      <vt:lpstr>Hjemmesiden (4/4)</vt:lpstr>
      <vt:lpstr>Kommende aktiviteter</vt:lpstr>
      <vt:lpstr>Afrunding</vt:lpstr>
      <vt:lpstr>Tak for i aften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Niels Grann</dc:creator>
  <cp:lastModifiedBy>Maj</cp:lastModifiedBy>
  <cp:revision>196</cp:revision>
  <cp:lastPrinted>2012-12-05T17:50:24Z</cp:lastPrinted>
  <dcterms:created xsi:type="dcterms:W3CDTF">2011-10-26T19:10:05Z</dcterms:created>
  <dcterms:modified xsi:type="dcterms:W3CDTF">2017-03-08T16:03:01Z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TC300003049990</vt:lpwstr>
  </property>
</Properties>
</file>